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5" r:id="rId3"/>
    <p:sldId id="276" r:id="rId4"/>
    <p:sldId id="258" r:id="rId5"/>
    <p:sldId id="259" r:id="rId6"/>
    <p:sldId id="270" r:id="rId7"/>
    <p:sldId id="261" r:id="rId8"/>
    <p:sldId id="272" r:id="rId9"/>
    <p:sldId id="269" r:id="rId10"/>
    <p:sldId id="274" r:id="rId11"/>
    <p:sldId id="277" r:id="rId12"/>
  </p:sldIdLst>
  <p:sldSz cx="12192000" cy="6858000"/>
  <p:notesSz cx="6810375" cy="99425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 snapToGrid="0">
      <p:cViewPr>
        <p:scale>
          <a:sx n="63" d="100"/>
          <a:sy n="63" d="100"/>
        </p:scale>
        <p:origin x="7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73D32-96C1-44F8-B707-69C9F880A36D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8300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31557-6399-4D25-AAA5-3C520ACFBE5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813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8FA31-11CB-412C-984E-6333872D8288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3006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31557-6399-4D25-AAA5-3C520ACFBE55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92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64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432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031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068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201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637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56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836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607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77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982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FE3E-FEAF-4F60-8809-BA826AAD95C9}" type="datetimeFigureOut">
              <a:rPr lang="hr-HR" smtClean="0"/>
              <a:t>6.5.2021.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E238-3D0F-4CF3-9BFC-5C77AF9A84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554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ljoprivreda.gov.hr/" TargetMode="External"/><Relationship Id="rId2" Type="http://schemas.openxmlformats.org/officeDocument/2006/relationships/hyperlink" Target="http://www.mps.hr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EC847CE-5D6E-4466-A05D-A6BCE62F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www.poljoprivreda.gov.hr</a:t>
            </a:r>
          </a:p>
        </p:txBody>
      </p:sp>
      <p:sp>
        <p:nvSpPr>
          <p:cNvPr id="7" name="Naslov 3"/>
          <p:cNvSpPr txBox="1">
            <a:spLocks/>
          </p:cNvSpPr>
          <p:nvPr/>
        </p:nvSpPr>
        <p:spPr>
          <a:xfrm>
            <a:off x="4747097" y="2976664"/>
            <a:ext cx="7248728" cy="229466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2800" b="1" dirty="0">
                <a:solidFill>
                  <a:srgbClr val="002060"/>
                </a:solidFill>
                <a:latin typeface="+mn-lt"/>
              </a:rPr>
              <a:t>Reforme i investicije unutar podkomponente </a:t>
            </a:r>
            <a:br>
              <a:rPr lang="hr-HR" sz="2800" b="1" dirty="0">
                <a:solidFill>
                  <a:srgbClr val="002060"/>
                </a:solidFill>
                <a:latin typeface="+mn-lt"/>
              </a:rPr>
            </a:br>
            <a:r>
              <a:rPr lang="hr-HR" sz="2800" b="1" dirty="0">
                <a:solidFill>
                  <a:srgbClr val="002060"/>
                </a:solidFill>
                <a:latin typeface="+mn-lt"/>
              </a:rPr>
              <a:t>C1.5 Unaprjeđenje korištenja prirodnih resursa i jačanje lanca opskrbe hranom  </a:t>
            </a:r>
          </a:p>
          <a:p>
            <a:pPr algn="ctr"/>
            <a:endParaRPr lang="hr-HR" sz="2800" b="1" dirty="0">
              <a:solidFill>
                <a:srgbClr val="002060"/>
              </a:solidFill>
              <a:latin typeface="+mn-lt"/>
            </a:endParaRPr>
          </a:p>
          <a:p>
            <a:pPr algn="ctr"/>
            <a:endParaRPr lang="hr-HR" sz="2800" b="1" dirty="0">
              <a:solidFill>
                <a:srgbClr val="002060"/>
              </a:solidFill>
              <a:latin typeface="+mn-lt"/>
            </a:endParaRPr>
          </a:p>
          <a:p>
            <a:pPr algn="ctr"/>
            <a:endParaRPr lang="hr-HR" sz="2800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hr-HR" sz="2800" b="1" dirty="0">
                <a:solidFill>
                  <a:srgbClr val="002060"/>
                </a:solidFill>
                <a:latin typeface="+mn-lt"/>
              </a:rPr>
              <a:t>Osijek, 6. svibnja 2021.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195"/>
            <a:ext cx="4666016" cy="6603280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8836" y="239595"/>
            <a:ext cx="572569" cy="641278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6721067" y="880873"/>
            <a:ext cx="27063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000" b="1" dirty="0">
                <a:solidFill>
                  <a:srgbClr val="002060"/>
                </a:solidFill>
              </a:rPr>
              <a:t>REPUBLIKA HRVATSKA</a:t>
            </a:r>
          </a:p>
          <a:p>
            <a:pPr algn="ctr"/>
            <a:r>
              <a:rPr lang="hr-HR" sz="1000" b="1" dirty="0">
                <a:solidFill>
                  <a:srgbClr val="002060"/>
                </a:solidFill>
              </a:rPr>
              <a:t>MINISTARSTVO POLJOPRIVREDE</a:t>
            </a:r>
          </a:p>
        </p:txBody>
      </p:sp>
    </p:spTree>
    <p:extLst>
      <p:ext uri="{BB962C8B-B14F-4D97-AF65-F5344CB8AC3E}">
        <p14:creationId xmlns:p14="http://schemas.microsoft.com/office/powerpoint/2010/main" val="2789487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4761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ZAKLJUČNO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hr-HR" dirty="0"/>
              <a:t>www.poljoprivreda.gov.hr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0EF54337-5C29-4687-9A26-53D5A8DB514E}"/>
              </a:ext>
            </a:extLst>
          </p:cNvPr>
          <p:cNvSpPr txBox="1"/>
          <p:nvPr/>
        </p:nvSpPr>
        <p:spPr>
          <a:xfrm>
            <a:off x="419417" y="1661216"/>
            <a:ext cx="110255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SzPct val="125000"/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2060"/>
                </a:solidFill>
              </a:rPr>
              <a:t>Predložene reforme i investicije osiguravaju čvrstu osnovu za daljnju izgradnju kapaciteta poljoprivrednog i prerađivačko-prehrambenog sektora.</a:t>
            </a:r>
          </a:p>
          <a:p>
            <a:pPr marL="285750" indent="-285750" algn="just">
              <a:buSzPct val="125000"/>
              <a:buFont typeface="Arial" panose="020B0604020202020204" pitchFamily="34" charset="0"/>
              <a:buChar char="•"/>
            </a:pPr>
            <a:endParaRPr lang="hr-HR" sz="1600" dirty="0">
              <a:solidFill>
                <a:srgbClr val="002060"/>
              </a:solidFill>
            </a:endParaRPr>
          </a:p>
          <a:p>
            <a:pPr marL="285750" indent="-285750" algn="just">
              <a:buSzPct val="125000"/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2060"/>
                </a:solidFill>
              </a:rPr>
              <a:t>Određene reforme i investicije, a koje se vežu uz ruralni razvoj i poljoprivredni sektor, uključene u ostale podkomponente NPOO-a: </a:t>
            </a:r>
          </a:p>
          <a:p>
            <a:pPr marL="742950" lvl="1" indent="-285750" algn="just">
              <a:buSzPct val="125000"/>
              <a:buFontTx/>
              <a:buChar char="-"/>
            </a:pPr>
            <a:r>
              <a:rPr lang="hr-HR" sz="1600" dirty="0">
                <a:solidFill>
                  <a:srgbClr val="002060"/>
                </a:solidFill>
              </a:rPr>
              <a:t>investicije u vodoopskrbu i odvodnju</a:t>
            </a:r>
          </a:p>
          <a:p>
            <a:pPr marL="742950" lvl="1" indent="-285750" algn="just">
              <a:buSzPct val="125000"/>
              <a:buFontTx/>
              <a:buChar char="-"/>
            </a:pPr>
            <a:r>
              <a:rPr lang="hr-HR" sz="1600" dirty="0">
                <a:solidFill>
                  <a:srgbClr val="002060"/>
                </a:solidFill>
              </a:rPr>
              <a:t>ulaganja u energetsku infrastrukturu s ciljem povećanja kapaciteta </a:t>
            </a:r>
          </a:p>
          <a:p>
            <a:pPr marL="742950" lvl="1" indent="-285750" algn="just">
              <a:buSzPct val="125000"/>
              <a:buFontTx/>
              <a:buChar char="-"/>
            </a:pPr>
            <a:r>
              <a:rPr lang="hr-HR" sz="1600" dirty="0">
                <a:solidFill>
                  <a:srgbClr val="002060"/>
                </a:solidFill>
              </a:rPr>
              <a:t>potpora privatnim investicijama u obliku financijskih instrumenata (uključeni i subjekti iz sektora poljoprivrede i drvne industrije).</a:t>
            </a:r>
          </a:p>
          <a:p>
            <a:pPr marL="285750" indent="-285750" algn="just">
              <a:buSzPct val="125000"/>
              <a:buFont typeface="Arial" panose="020B0604020202020204" pitchFamily="34" charset="0"/>
              <a:buChar char="•"/>
            </a:pPr>
            <a:endParaRPr lang="hr-HR" sz="1600" dirty="0">
              <a:solidFill>
                <a:srgbClr val="002060"/>
              </a:solidFill>
            </a:endParaRPr>
          </a:p>
          <a:p>
            <a:pPr marL="285750" indent="-285750" algn="just">
              <a:buSzPct val="125000"/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2060"/>
                </a:solidFill>
              </a:rPr>
              <a:t>„Privatne investicije“, odnosno investicije na PG-ove, a koje su vezane uz oporavak od pandemije, otpornost na eventualne buduće krize te predstavljaju zelenu i digitalnu tranziciju gospodarstava, financiramo iz Programa ruralnog razvoja, s još 200 mln eura iz sredstava Europskog plana oporavka, te dodatnih 700 mln eura temeljem višegodišnjeg financijskog okvira iz Europskog poljoprivrednog fonda za ruralni razvoj za prijelazno razdoblje, odnosno 2021. i 2022. godinu.</a:t>
            </a:r>
          </a:p>
          <a:p>
            <a:pPr algn="just">
              <a:buSzPct val="125000"/>
            </a:pPr>
            <a:endParaRPr lang="hr-HR" sz="1600" dirty="0">
              <a:solidFill>
                <a:srgbClr val="002060"/>
              </a:solidFill>
            </a:endParaRPr>
          </a:p>
          <a:p>
            <a:pPr marL="285750" indent="-285750" algn="just">
              <a:buSzPct val="125000"/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2060"/>
                </a:solidFill>
              </a:rPr>
              <a:t>Ovakvim pristupom planiranju više programskih dokumenata, osigurali smo komplementarnost investicija po izvorima financiranja te njihov sinergijski učinak uzimajući u obzir vremenske okvire provedbe.</a:t>
            </a:r>
            <a:endParaRPr lang="hr-HR" sz="1600" b="1" dirty="0"/>
          </a:p>
        </p:txBody>
      </p:sp>
    </p:spTree>
    <p:extLst>
      <p:ext uri="{BB962C8B-B14F-4D97-AF65-F5344CB8AC3E}">
        <p14:creationId xmlns:p14="http://schemas.microsoft.com/office/powerpoint/2010/main" val="2136341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4761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endParaRPr lang="hr-HR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hr-HR" dirty="0"/>
              <a:t>www.poljoprivreda.gov.hr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0EF54337-5C29-4687-9A26-53D5A8DB514E}"/>
              </a:ext>
            </a:extLst>
          </p:cNvPr>
          <p:cNvSpPr txBox="1"/>
          <p:nvPr/>
        </p:nvSpPr>
        <p:spPr>
          <a:xfrm>
            <a:off x="0" y="2762745"/>
            <a:ext cx="1219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hr-HR" sz="2800" b="1" i="1" kern="0" dirty="0">
                <a:solidFill>
                  <a:srgbClr val="002060"/>
                </a:solidFill>
                <a:latin typeface="Berlin Sans FB Demi" panose="020E0802020502020306" pitchFamily="34" charset="0"/>
              </a:rPr>
              <a:t>HVALA NA POZORNOSTI!</a:t>
            </a:r>
          </a:p>
          <a:p>
            <a:pPr lvl="0" algn="ctr">
              <a:defRPr/>
            </a:pPr>
            <a:endParaRPr lang="hr-HR" sz="2800" b="1" i="1" kern="0" dirty="0">
              <a:solidFill>
                <a:srgbClr val="002060"/>
              </a:solidFill>
              <a:latin typeface="Times New Roman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 algn="ctr">
              <a:defRPr/>
            </a:pPr>
            <a:r>
              <a:rPr lang="hr-HR" sz="2800" b="1" i="1" u="sng" kern="0" dirty="0">
                <a:solidFill>
                  <a:srgbClr val="002060"/>
                </a:solidFill>
                <a:latin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https://poljoprivreda.gov.hr</a:t>
            </a:r>
            <a:endParaRPr lang="hr-HR" sz="2800" b="1" i="1" u="sng" kern="0" dirty="0">
              <a:solidFill>
                <a:srgbClr val="002060"/>
              </a:solidFill>
              <a:latin typeface="Times New Roman"/>
            </a:endParaRPr>
          </a:p>
          <a:p>
            <a:pPr lvl="0" algn="ctr">
              <a:defRPr/>
            </a:pPr>
            <a:endParaRPr lang="hr-H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22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81305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NACIONALNI PLAN OPORAVKA I OTPORNOSTI </a:t>
            </a:r>
          </a:p>
        </p:txBody>
      </p:sp>
      <p:sp>
        <p:nvSpPr>
          <p:cNvPr id="3" name="Pravokutnik 2"/>
          <p:cNvSpPr/>
          <p:nvPr/>
        </p:nvSpPr>
        <p:spPr>
          <a:xfrm>
            <a:off x="491613" y="1479889"/>
            <a:ext cx="11208773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obnove za Europu = </a:t>
            </a:r>
            <a:r>
              <a:rPr lang="hr-HR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hr-HR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hr-HR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(NGEU</a:t>
            </a:r>
            <a:r>
              <a:rPr lang="hr-H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Proračun: 750 </a:t>
            </a:r>
            <a:r>
              <a:rPr lang="hr-HR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mlrd</a:t>
            </a: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Cilj: održiv, ravnomjeran, uključiv i pravedan oporavak svih država članica od posljedica </a:t>
            </a:r>
            <a:r>
              <a:rPr lang="hr-HR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pandemije</a:t>
            </a: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COVID-19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Najvažniji financijski mehanizam: </a:t>
            </a:r>
            <a:r>
              <a:rPr lang="hr-H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 za oporavak i otpornost </a:t>
            </a: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vrijedan ukupno 672,5 </a:t>
            </a:r>
            <a:r>
              <a:rPr lang="hr-HR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mlrd</a:t>
            </a: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r-H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Nacionalni plan oporavka i otpornosti RH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Alokacija 9,9 </a:t>
            </a:r>
            <a:r>
              <a:rPr lang="hr-HR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mlrd</a:t>
            </a: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eura (6,3 </a:t>
            </a:r>
            <a:r>
              <a:rPr lang="hr-HR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mlrd</a:t>
            </a: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eura bespovratnih sredstava i 3,6 </a:t>
            </a:r>
            <a:r>
              <a:rPr lang="hr-HR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mlrd</a:t>
            </a: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eura zajmova)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Rokovi: prosinac 2020. (1. nacrt EK); travanj 2021. (Prijedlog NPOO-a)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Komplementarnost sa strateškim dokumentima; zelena i digitalna tranzicija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Provedba reformi i inicijative: 2021. – kolovoz 2026.</a:t>
            </a:r>
          </a:p>
          <a:p>
            <a:pPr marL="285750" indent="-285750">
              <a:buFontTx/>
              <a:buChar char="-"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hr-HR" dirty="0"/>
              <a:t>www.poljoprivreda.gov.hr</a:t>
            </a:r>
          </a:p>
        </p:txBody>
      </p:sp>
    </p:spTree>
    <p:extLst>
      <p:ext uri="{BB962C8B-B14F-4D97-AF65-F5344CB8AC3E}">
        <p14:creationId xmlns:p14="http://schemas.microsoft.com/office/powerpoint/2010/main" val="320540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81306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hr-HR" sz="2800" b="1" dirty="0">
                <a:solidFill>
                  <a:schemeClr val="bg1"/>
                </a:solidFill>
                <a:latin typeface="+mn-lt"/>
              </a:rPr>
              <a:t>NPOO – KOMPONENTE I PODKOMPONENTE PROGRAMA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9DDAAF02-17A2-46F9-B4FE-ACF6DB0EBE63}"/>
              </a:ext>
            </a:extLst>
          </p:cNvPr>
          <p:cNvSpPr txBox="1"/>
          <p:nvPr/>
        </p:nvSpPr>
        <p:spPr>
          <a:xfrm>
            <a:off x="9480011" y="2111163"/>
            <a:ext cx="255767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002060"/>
                </a:solidFill>
                <a:cs typeface="Arial" panose="020B0604020202020204" pitchFamily="34" charset="0"/>
              </a:rPr>
              <a:t>Dostupna alokacija:</a:t>
            </a:r>
          </a:p>
          <a:p>
            <a:pPr algn="ctr"/>
            <a:endParaRPr lang="hr-HR" sz="1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bespovratna sredstva </a:t>
            </a:r>
          </a:p>
          <a:p>
            <a:pPr algn="ctr"/>
            <a:r>
              <a:rPr lang="hr-HR" dirty="0">
                <a:solidFill>
                  <a:srgbClr val="FF0000"/>
                </a:solidFill>
                <a:cs typeface="Arial" panose="020B0604020202020204" pitchFamily="34" charset="0"/>
              </a:rPr>
              <a:t>6,3 mlrd eura</a:t>
            </a:r>
          </a:p>
          <a:p>
            <a:pPr algn="ctr"/>
            <a:r>
              <a:rPr lang="hr-HR" dirty="0">
                <a:solidFill>
                  <a:srgbClr val="FF0000"/>
                </a:solidFill>
                <a:cs typeface="Arial" panose="020B0604020202020204" pitchFamily="34" charset="0"/>
              </a:rPr>
              <a:t>(47,5 mlrd kn)</a:t>
            </a:r>
          </a:p>
          <a:p>
            <a:pPr algn="ctr"/>
            <a:r>
              <a:rPr lang="hr-HR" dirty="0">
                <a:solidFill>
                  <a:srgbClr val="002060"/>
                </a:solidFill>
                <a:cs typeface="Arial" panose="020B0604020202020204" pitchFamily="34" charset="0"/>
              </a:rPr>
              <a:t>+ </a:t>
            </a:r>
          </a:p>
          <a:p>
            <a:pPr algn="ctr"/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mogući </a:t>
            </a:r>
            <a:r>
              <a:rPr lang="hr-HR" sz="1600">
                <a:solidFill>
                  <a:srgbClr val="002060"/>
                </a:solidFill>
                <a:cs typeface="Arial" panose="020B0604020202020204" pitchFamily="34" charset="0"/>
              </a:rPr>
              <a:t>zajmovi  </a:t>
            </a:r>
            <a:endParaRPr lang="hr-HR" sz="1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r>
              <a:rPr lang="hr-HR" dirty="0">
                <a:solidFill>
                  <a:srgbClr val="FF0000"/>
                </a:solidFill>
                <a:cs typeface="Arial" panose="020B0604020202020204" pitchFamily="34" charset="0"/>
              </a:rPr>
              <a:t>3,6 mlrd eura</a:t>
            </a:r>
          </a:p>
          <a:p>
            <a:pPr algn="ctr"/>
            <a:r>
              <a:rPr lang="hr-HR" dirty="0">
                <a:solidFill>
                  <a:srgbClr val="FF0000"/>
                </a:solidFill>
                <a:cs typeface="Arial" panose="020B0604020202020204" pitchFamily="34" charset="0"/>
              </a:rPr>
              <a:t>(27,1 mlrd kn)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hr-HR" dirty="0"/>
              <a:t>www.poljoprivreda.gov.hr</a:t>
            </a: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64" y="1128039"/>
            <a:ext cx="8894628" cy="554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5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9004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hr-HR" sz="2800" b="1" dirty="0">
                <a:solidFill>
                  <a:schemeClr val="bg1"/>
                </a:solidFill>
                <a:latin typeface="+mn-lt"/>
              </a:rPr>
              <a:t>Reforme i investicije unutar podkomponente </a:t>
            </a:r>
            <a:br>
              <a:rPr lang="hr-HR" sz="2800" b="1" dirty="0">
                <a:solidFill>
                  <a:schemeClr val="bg1"/>
                </a:solidFill>
                <a:latin typeface="+mn-lt"/>
              </a:rPr>
            </a:br>
            <a:r>
              <a:rPr lang="hr-HR" sz="2800" b="1" dirty="0">
                <a:solidFill>
                  <a:schemeClr val="bg1"/>
                </a:solidFill>
                <a:latin typeface="+mn-lt"/>
              </a:rPr>
              <a:t>C1.5 Unaprjeđenje korištenja prirodnih resursa i jačanje lanca opskrbe hranom  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6A342674-3222-4181-8EE4-E95319493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154889"/>
              </p:ext>
            </p:extLst>
          </p:nvPr>
        </p:nvGraphicFramePr>
        <p:xfrm>
          <a:off x="0" y="959005"/>
          <a:ext cx="12192000" cy="58834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04709">
                  <a:extLst>
                    <a:ext uri="{9D8B030D-6E8A-4147-A177-3AD203B41FA5}">
                      <a16:colId xmlns:a16="http://schemas.microsoft.com/office/drawing/2014/main" val="3923127188"/>
                    </a:ext>
                  </a:extLst>
                </a:gridCol>
                <a:gridCol w="6576494">
                  <a:extLst>
                    <a:ext uri="{9D8B030D-6E8A-4147-A177-3AD203B41FA5}">
                      <a16:colId xmlns:a16="http://schemas.microsoft.com/office/drawing/2014/main" val="1777526040"/>
                    </a:ext>
                  </a:extLst>
                </a:gridCol>
                <a:gridCol w="2177877">
                  <a:extLst>
                    <a:ext uri="{9D8B030D-6E8A-4147-A177-3AD203B41FA5}">
                      <a16:colId xmlns:a16="http://schemas.microsoft.com/office/drawing/2014/main" val="493150411"/>
                    </a:ext>
                  </a:extLst>
                </a:gridCol>
                <a:gridCol w="2332920">
                  <a:extLst>
                    <a:ext uri="{9D8B030D-6E8A-4147-A177-3AD203B41FA5}">
                      <a16:colId xmlns:a16="http://schemas.microsoft.com/office/drawing/2014/main" val="3055574603"/>
                    </a:ext>
                  </a:extLst>
                </a:gridCol>
              </a:tblGrid>
              <a:tr h="4870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Reforme i investicije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Razdoblje provedbe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Procijenjeni trošak (kn)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569174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C1.5. R1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Uspostava mreže logističke infrastrukture za jačanje proizvodno tržišnog lanca u sektoru voća i povrća                 616.000.000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275156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C1.5. R1-I1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Izgradnja i opremanje logističko distributivnih centara za voće i povrće 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1/2021. - 6/2026.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610.000.000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536626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C1.5. R1-I2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Jačanje položaja i prepoznatljivosti proizvođača u lancu opskrbe hranom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3/2023. – 6/2026.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6.000.000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930759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C1.5. R2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Unaprjeđenje sustava za restrukturiranje poljoprivrednog zemljišta i komasaciju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                                                                                 </a:t>
                      </a: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263.000.000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8155614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C1.5. R2-I1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Komasacija poljoprivrednog zemljišta 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4/2021- 3/2026.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250.000.000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02427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C1.5. R2-I2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Program trajnog praćenja stanja (monitoring) poljoprivrednog zemljišta 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6/2021. - 6/2026.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13.000.000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01357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C1.5. R3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Digitalna transformacija poljoprivrede                                                                                                                                      77.000.000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35235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C1.5. R3-I1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Uspostava digitalnih javnih usluga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2/2020. - 9/2025.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14.000.000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288489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C1.5. R3-I2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Pametna poljoprivreda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2/2020. - 12/2025.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50.000.000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391556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C1.5. R3-I3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Sustav sljedivosti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6/2021. - 9/2025.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13.000.000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344120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C1.5. R4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effectLst/>
                        </a:rPr>
                        <a:t>Unaprjeđenje sustava doniranja hrane                                                                                                                                     32.000.000</a:t>
                      </a:r>
                      <a:endParaRPr lang="hr-HR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5782291"/>
                  </a:ext>
                </a:extLst>
              </a:tr>
              <a:tr h="415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C1.5. R4-I1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Infrastrukturno opremanje banke hrane i posrednika u lancu doniranja hrane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6/2021. - 12/2023.</a:t>
                      </a:r>
                      <a:endParaRPr lang="hr-HR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effectLst/>
                        </a:rPr>
                        <a:t>30.000.000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29435"/>
                  </a:ext>
                </a:extLst>
              </a:tr>
              <a:tr h="415110">
                <a:tc gridSpan="3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UKUPNO</a:t>
                      </a: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988.000.000 </a:t>
                      </a: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680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32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3914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hr-HR" sz="2800" b="1" dirty="0">
                <a:solidFill>
                  <a:schemeClr val="bg1"/>
                </a:solidFill>
                <a:latin typeface="+mn-lt"/>
              </a:rPr>
              <a:t>C1 GOSPODARSTVO </a:t>
            </a:r>
            <a:br>
              <a:rPr lang="hr-HR" sz="2800" b="1" dirty="0">
                <a:solidFill>
                  <a:schemeClr val="bg1"/>
                </a:solidFill>
                <a:latin typeface="+mn-lt"/>
              </a:rPr>
            </a:br>
            <a:r>
              <a:rPr lang="hr-HR" sz="2800" b="1" dirty="0">
                <a:solidFill>
                  <a:schemeClr val="bg1"/>
                </a:solidFill>
                <a:latin typeface="+mn-lt"/>
              </a:rPr>
              <a:t>Podkomponenta C1.5. Unaprjeđenje korištenja prirodnih resursa i jačanje lanca opskrbe hranom 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hr-HR" dirty="0"/>
              <a:t>www.poljoprivreda.gov.hr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0EF54337-5C29-4687-9A26-53D5A8DB514E}"/>
              </a:ext>
            </a:extLst>
          </p:cNvPr>
          <p:cNvSpPr txBox="1"/>
          <p:nvPr/>
        </p:nvSpPr>
        <p:spPr>
          <a:xfrm>
            <a:off x="379834" y="1524001"/>
            <a:ext cx="114323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600" b="1" dirty="0">
                <a:solidFill>
                  <a:srgbClr val="002060"/>
                </a:solidFill>
              </a:rPr>
              <a:t>OPĆI CILJ</a:t>
            </a:r>
          </a:p>
          <a:p>
            <a:pPr algn="just"/>
            <a:r>
              <a:rPr lang="hr-HR" sz="1600" dirty="0">
                <a:solidFill>
                  <a:srgbClr val="002060"/>
                </a:solidFill>
              </a:rPr>
              <a:t>Stvoriti preduvjete za održivije korištenje prirodnih resursa i konkurentniju proizvodnju u poljoprivredi</a:t>
            </a: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  <a:p>
            <a:pPr algn="just"/>
            <a:r>
              <a:rPr lang="hr-HR" sz="1600" b="1" dirty="0">
                <a:solidFill>
                  <a:srgbClr val="002060"/>
                </a:solidFill>
              </a:rPr>
              <a:t>IZAZOVI</a:t>
            </a:r>
          </a:p>
          <a:p>
            <a:pPr algn="just"/>
            <a:r>
              <a:rPr lang="hr-HR" sz="1600" dirty="0">
                <a:solidFill>
                  <a:srgbClr val="002060"/>
                </a:solidFill>
              </a:rPr>
              <a:t>Poljoprivreda kao osnovna djelatnost u ruralnim područjima od posebnog je interesa za RH. Dosadašnjim ulaganjima, iz europskih fondova i državnog proračuna, poticala su se javna i privatna ulaganja s ciljem gospodarskog rasta i razvoja koji je osnova za revitalizaciju tih područja. </a:t>
            </a:r>
          </a:p>
          <a:p>
            <a:pPr algn="just"/>
            <a:r>
              <a:rPr lang="hr-HR" sz="1600" dirty="0">
                <a:solidFill>
                  <a:srgbClr val="002060"/>
                </a:solidFill>
              </a:rPr>
              <a:t>Hrvatska poljoprivreda zaostaje za prosjekom EU po nizu pokazatelja. Produktivnost rada hrvatske poljoprivrede iznosi približno 31% prosjeka EU-a (2018.), a BDP po stanovniku u ruralnim područjima RH je za trećinu niži od prosjeka EU-a. </a:t>
            </a:r>
          </a:p>
          <a:p>
            <a:pPr algn="just"/>
            <a:r>
              <a:rPr lang="hr-HR" sz="1600" dirty="0">
                <a:solidFill>
                  <a:srgbClr val="002060"/>
                </a:solidFill>
              </a:rPr>
              <a:t>Usitnjenost proizvodnje i ponude u poljoprivredi rezultira smanjenom konkurentnošću i neučinkovitim korištenjem prirodnih resursa.</a:t>
            </a:r>
          </a:p>
          <a:p>
            <a:pPr algn="just"/>
            <a:r>
              <a:rPr lang="hr-HR" sz="1600" dirty="0">
                <a:solidFill>
                  <a:srgbClr val="002060"/>
                </a:solidFill>
              </a:rPr>
              <a:t>U reformskom smislu, planira se nastavak započete transformacije poljoprivrede, uključujući digitalizirane usluge javne uprave za poljoprivrednike, bolje raspolaganje poljoprivrednim zemljištem i digitalizaciju poslovanja, stvaranje preduvjeta za unaprjeđenje trženja poljoprivrednih proizvoda i doniranje hrane, kao i investicije u infrastrukturu potrebnu za razvoj poljoprivrede. </a:t>
            </a:r>
          </a:p>
          <a:p>
            <a:pPr algn="just"/>
            <a:endParaRPr lang="hr-HR" sz="1600" b="1" dirty="0">
              <a:solidFill>
                <a:srgbClr val="002060"/>
              </a:solidFill>
            </a:endParaRPr>
          </a:p>
          <a:p>
            <a:pPr algn="just"/>
            <a:r>
              <a:rPr lang="hr-HR" sz="1600" b="1" dirty="0">
                <a:solidFill>
                  <a:srgbClr val="002060"/>
                </a:solidFill>
              </a:rPr>
              <a:t>SPECIFIČNI CILJEVI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2060"/>
                </a:solidFill>
              </a:rPr>
              <a:t>unaprijediti konkurentnost poljoprivrede pojednostavljenjem administrativnih postupaka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2060"/>
                </a:solidFill>
              </a:rPr>
              <a:t>okrupnjavanjem poljoprivrednih površina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2060"/>
                </a:solidFill>
              </a:rPr>
              <a:t>stvaranjem pretpostavki za koncentriranje ponude proizvoda za tržište</a:t>
            </a:r>
          </a:p>
        </p:txBody>
      </p:sp>
    </p:spTree>
    <p:extLst>
      <p:ext uri="{BB962C8B-B14F-4D97-AF65-F5344CB8AC3E}">
        <p14:creationId xmlns:p14="http://schemas.microsoft.com/office/powerpoint/2010/main" val="209021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-5396" y="21154"/>
            <a:ext cx="12192000" cy="1243914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R1 Uspostava mreže logističke infrastrukture za jačanje proizvodno tržišnog lanca u sektoru voća i povrća 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hr-HR" dirty="0"/>
              <a:t>www.poljoprivreda.gov.hr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0EF54337-5C29-4687-9A26-53D5A8DB514E}"/>
              </a:ext>
            </a:extLst>
          </p:cNvPr>
          <p:cNvSpPr txBox="1"/>
          <p:nvPr/>
        </p:nvSpPr>
        <p:spPr>
          <a:xfrm>
            <a:off x="342134" y="1392386"/>
            <a:ext cx="11496940" cy="512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600" dirty="0">
                <a:solidFill>
                  <a:srgbClr val="002060"/>
                </a:solidFill>
              </a:rPr>
              <a:t>Cilj ove mjere je organizirati i povezati ponudu malih poljoprivrednih gospodarstava kroz proizvođačke organizacije (PO), a izgradnjom logističke infrastrukture će se kroz PO potaknuti udruživanje, suradnja, razmjenu iskustava i znanja, a što će poboljšati poziciju poljoprivrednika u opskrbnim lancima i doprinijeti razvoju proizvoda veće dodane vrijednosti. </a:t>
            </a:r>
          </a:p>
          <a:p>
            <a:pPr algn="just"/>
            <a:r>
              <a:rPr lang="hr-HR" sz="1600" dirty="0">
                <a:solidFill>
                  <a:srgbClr val="002060"/>
                </a:solidFill>
              </a:rPr>
              <a:t>Predviđena izgradnja LDC minimalno 26.000 tona skladišnih kapaciteta, minimalni prihvatljivi kapacitet je 3.000 tona do najviše 12.000 tona.</a:t>
            </a:r>
          </a:p>
          <a:p>
            <a:pPr algn="just"/>
            <a:r>
              <a:rPr lang="hr-HR" sz="1600" dirty="0">
                <a:solidFill>
                  <a:srgbClr val="002060"/>
                </a:solidFill>
              </a:rPr>
              <a:t>U cilju jačanja tržišne prepoznatljivost osigurat će se materijalne preduvjete uspješne tržišne komunikacije koja može pridonijeti boljoj vidljivosti i vrijednosnoj percepciji voća i povrća. </a:t>
            </a: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  <a:p>
            <a:pPr algn="just"/>
            <a:r>
              <a:rPr lang="hr-HR" sz="1600" b="1" dirty="0">
                <a:solidFill>
                  <a:srgbClr val="002060"/>
                </a:solidFill>
              </a:rPr>
              <a:t>Ciljna skupina</a:t>
            </a:r>
            <a:r>
              <a:rPr lang="hr-HR" sz="1600" dirty="0">
                <a:solidFill>
                  <a:srgbClr val="002060"/>
                </a:solidFill>
              </a:rPr>
              <a:t>: proizvođači organizirani u PO, PO i JLP(R)S i/ili ostali poduzetnici kroz partnerske projekte s PO.</a:t>
            </a: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  <a:p>
            <a:pPr>
              <a:lnSpc>
                <a:spcPct val="115000"/>
              </a:lnSpc>
            </a:pPr>
            <a:r>
              <a:rPr lang="hr-HR" sz="1600" b="1" dirty="0">
                <a:solidFill>
                  <a:srgbClr val="002060"/>
                </a:solidFill>
              </a:rPr>
              <a:t>Investicije</a:t>
            </a:r>
          </a:p>
          <a:p>
            <a:pPr>
              <a:lnSpc>
                <a:spcPct val="115000"/>
              </a:lnSpc>
            </a:pPr>
            <a:r>
              <a:rPr lang="hr-HR" sz="1600" dirty="0">
                <a:solidFill>
                  <a:srgbClr val="002060"/>
                </a:solidFill>
              </a:rPr>
              <a:t>C1.5. R1-I1 Izgradnja i opremanje logističko distributivnih centara za voće i povrće </a:t>
            </a:r>
          </a:p>
          <a:p>
            <a:pPr>
              <a:lnSpc>
                <a:spcPct val="115000"/>
              </a:lnSpc>
            </a:pPr>
            <a:r>
              <a:rPr lang="hr-HR" sz="1600" dirty="0">
                <a:solidFill>
                  <a:srgbClr val="002060"/>
                </a:solidFill>
              </a:rPr>
              <a:t>C1.5. R1-I2 Jačanje položaja i prepoznatljivosti proizvođača u lancu opskrbe hranom</a:t>
            </a:r>
          </a:p>
          <a:p>
            <a:endParaRPr lang="hr-HR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Arial" panose="020B0604020202020204" pitchFamily="34" charset="0"/>
              </a:rPr>
              <a:t>Izdvojeni pokazatelji: 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3Q/2021. - donesen Operativni program jačanja tržišnog kapaciteta sektora voća i povrća za razdoblje 2021.-2026.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1Q/2022. - objavljen Javni poziv za dodjelu sredstva za izgradnju LDC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2Q/2026. - izgrađeno i opremljeno LDC-i min ukupnog kapaciteta 26.000 tona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2Q/2026. - provedena edukacija u području upravljanja i financija  proizvođačkih organizacija povezanih s LDC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2Q/2026. - uspostavljen je sustav označavanje voća i povrća s prepoznatljivom oznakom</a:t>
            </a:r>
            <a:endParaRPr lang="hr-H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4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7062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R2 Unaprjeđenje sustava za restrukturiranje poljoprivrednog </a:t>
            </a:r>
            <a:br>
              <a:rPr lang="hr-HR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r>
              <a:rPr lang="hr-HR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zemljišta i komasaciju 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hr-HR" dirty="0"/>
              <a:t>www.poljoprivreda.gov.hr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0EF54337-5C29-4687-9A26-53D5A8DB514E}"/>
              </a:ext>
            </a:extLst>
          </p:cNvPr>
          <p:cNvSpPr txBox="1"/>
          <p:nvPr/>
        </p:nvSpPr>
        <p:spPr>
          <a:xfrm>
            <a:off x="342134" y="1439107"/>
            <a:ext cx="11064949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600" dirty="0">
                <a:solidFill>
                  <a:srgbClr val="002060"/>
                </a:solidFill>
              </a:rPr>
              <a:t>Postupak komasacije i monitoringa omogućit će stvaranje preduvjeta za primjenu suvremenih metoda obrade poljoprivrednog zemljišta, izgradnju infrastrukture (mreža poljskih puteva i kanala), rješavanje imovinsko pravnih odnosa na poljoprivrednom zemljištu, veću produktivnost te u konačnici podizanje konkurentnosti i ponude proizvoda.</a:t>
            </a: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  <a:p>
            <a:pPr algn="just"/>
            <a:r>
              <a:rPr lang="hr-HR" sz="1600" b="1" dirty="0">
                <a:solidFill>
                  <a:srgbClr val="002060"/>
                </a:solidFill>
              </a:rPr>
              <a:t>Ciljna skupina: </a:t>
            </a:r>
            <a:r>
              <a:rPr lang="hr-HR" sz="1600" dirty="0">
                <a:solidFill>
                  <a:srgbClr val="002060"/>
                </a:solidFill>
              </a:rPr>
              <a:t>JLP(R)S, poljoprivrednici, istraživačke i znanstvene institucije u poljoprivredi </a:t>
            </a: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  <a:p>
            <a:pPr>
              <a:lnSpc>
                <a:spcPct val="115000"/>
              </a:lnSpc>
            </a:pPr>
            <a:r>
              <a:rPr lang="hr-HR" sz="1600" b="1" dirty="0">
                <a:solidFill>
                  <a:srgbClr val="002060"/>
                </a:solidFill>
              </a:rPr>
              <a:t>Investicije</a:t>
            </a:r>
          </a:p>
          <a:p>
            <a:pPr>
              <a:lnSpc>
                <a:spcPct val="115000"/>
              </a:lnSpc>
            </a:pPr>
            <a:r>
              <a:rPr lang="hr-HR" sz="1600" dirty="0">
                <a:solidFill>
                  <a:srgbClr val="002060"/>
                </a:solidFill>
              </a:rPr>
              <a:t>C1.5. R2-I1 Komasacija poljoprivrednog zemljišta </a:t>
            </a:r>
          </a:p>
          <a:p>
            <a:pPr>
              <a:lnSpc>
                <a:spcPct val="115000"/>
              </a:lnSpc>
            </a:pPr>
            <a:r>
              <a:rPr lang="hr-HR" sz="1600" dirty="0">
                <a:solidFill>
                  <a:srgbClr val="002060"/>
                </a:solidFill>
              </a:rPr>
              <a:t>C1.5. R2-I2 Program trajnog praćenja stanja (monitoring) poljoprivrednog zemljišta </a:t>
            </a:r>
          </a:p>
          <a:p>
            <a:pPr>
              <a:lnSpc>
                <a:spcPct val="115000"/>
              </a:lnSpc>
            </a:pPr>
            <a:endParaRPr lang="hr-HR" sz="1600" dirty="0">
              <a:solidFill>
                <a:srgbClr val="002060"/>
              </a:solidFill>
            </a:endParaRPr>
          </a:p>
          <a:p>
            <a:r>
              <a:rPr lang="hr-HR" sz="1600" b="1" dirty="0">
                <a:solidFill>
                  <a:srgbClr val="002060"/>
                </a:solidFill>
                <a:cs typeface="Arial" panose="020B0604020202020204" pitchFamily="34" charset="0"/>
              </a:rPr>
              <a:t>Izdvojeni pokazatelji: 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2021. - novi Zakon o komasaciji i Akcijski plan provedbe komasacije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3Q/2023. - izrađeni glavni projekti po kojima se provodi komasacija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1Q/2026. - provedena komasacija najmanje 18.000 ha (uključujući okrupnjene površine, usklađeno zemljišno knjižno, katastarsko stanje i stanje na terenu, izgrađena mreža poljskih puteva i kanala tamo gdje je potrebno)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2Q/2026. - uspostavljeno i opremljeno 90 postaja za trajno praćenje (monitoring) stanja poljoprivrednog zemljišta te uspostavljen sustav praćenja</a:t>
            </a:r>
            <a:endParaRPr lang="hr-HR" sz="1600" dirty="0">
              <a:solidFill>
                <a:srgbClr val="002060"/>
              </a:solidFill>
            </a:endParaRP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76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9365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R3 Digitalna transformacija poljoprivrede 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hr-HR" dirty="0"/>
              <a:t>www.poljoprivreda.gov.hr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0EF54337-5C29-4687-9A26-53D5A8DB514E}"/>
              </a:ext>
            </a:extLst>
          </p:cNvPr>
          <p:cNvSpPr txBox="1"/>
          <p:nvPr/>
        </p:nvSpPr>
        <p:spPr>
          <a:xfrm>
            <a:off x="342134" y="1304835"/>
            <a:ext cx="11064949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600" dirty="0">
                <a:solidFill>
                  <a:srgbClr val="002060"/>
                </a:solidFill>
              </a:rPr>
              <a:t>Cilj mjere je digitalna transformacija javnih usluga, uspostava sustava pametne poljoprivrede i modernizacija stručne podrške kao podloge za pametnu poljoprivredu i precizno upravljanje resursima i proizvodnjom. </a:t>
            </a:r>
          </a:p>
          <a:p>
            <a:pPr algn="just"/>
            <a:endParaRPr lang="hr-HR" sz="1600" b="1" dirty="0">
              <a:solidFill>
                <a:srgbClr val="002060"/>
              </a:solidFill>
            </a:endParaRPr>
          </a:p>
          <a:p>
            <a:pPr algn="just"/>
            <a:r>
              <a:rPr lang="hr-HR" sz="1600" b="1" dirty="0">
                <a:solidFill>
                  <a:srgbClr val="002060"/>
                </a:solidFill>
              </a:rPr>
              <a:t>Ciljna skupina</a:t>
            </a:r>
            <a:r>
              <a:rPr lang="hr-HR" sz="1600" dirty="0">
                <a:solidFill>
                  <a:srgbClr val="002060"/>
                </a:solidFill>
              </a:rPr>
              <a:t>: poljoprivrednici, MPOLJ i agencije iz nadležnosti</a:t>
            </a: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  <a:p>
            <a:pPr>
              <a:lnSpc>
                <a:spcPct val="115000"/>
              </a:lnSpc>
            </a:pPr>
            <a:r>
              <a:rPr lang="hr-HR" sz="1600" b="1" dirty="0">
                <a:solidFill>
                  <a:srgbClr val="002060"/>
                </a:solidFill>
              </a:rPr>
              <a:t>Investicije</a:t>
            </a:r>
          </a:p>
          <a:p>
            <a:pPr>
              <a:lnSpc>
                <a:spcPct val="115000"/>
              </a:lnSpc>
            </a:pPr>
            <a:r>
              <a:rPr lang="hr-HR" sz="1600" dirty="0">
                <a:solidFill>
                  <a:srgbClr val="002060"/>
                </a:solidFill>
              </a:rPr>
              <a:t>C1.5. R3-I1 Uspostava digitalnih javnih usluga</a:t>
            </a:r>
          </a:p>
          <a:p>
            <a:pPr>
              <a:lnSpc>
                <a:spcPct val="115000"/>
              </a:lnSpc>
            </a:pPr>
            <a:r>
              <a:rPr lang="hr-HR" sz="1600" dirty="0">
                <a:solidFill>
                  <a:srgbClr val="002060"/>
                </a:solidFill>
              </a:rPr>
              <a:t>C1.5. R3-I2 Pametna poljoprivreda </a:t>
            </a:r>
          </a:p>
          <a:p>
            <a:pPr>
              <a:lnSpc>
                <a:spcPct val="115000"/>
              </a:lnSpc>
            </a:pPr>
            <a:r>
              <a:rPr lang="hr-HR" sz="1600" dirty="0">
                <a:solidFill>
                  <a:srgbClr val="002060"/>
                </a:solidFill>
              </a:rPr>
              <a:t>C1.5. R3-I3 Sustav </a:t>
            </a:r>
            <a:r>
              <a:rPr lang="hr-HR" sz="1600" dirty="0" err="1">
                <a:solidFill>
                  <a:srgbClr val="002060"/>
                </a:solidFill>
              </a:rPr>
              <a:t>sljedivosti</a:t>
            </a:r>
            <a:endParaRPr lang="hr-HR" sz="1600" dirty="0">
              <a:solidFill>
                <a:srgbClr val="002060"/>
              </a:solidFill>
            </a:endParaRPr>
          </a:p>
          <a:p>
            <a:endParaRPr lang="hr-HR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Arial" panose="020B0604020202020204" pitchFamily="34" charset="0"/>
              </a:rPr>
              <a:t>Izdvojeni pokazatelji: 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2021. - uspostavljena Jedinica za provedbu i upravljanje projektima digitalne transformacije Ministarstva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1Q/2022. - izrađen i donesen Akcijski plan digitalne transformacije javnih usluga poljoprivredne administracije, a sve javne usluge u njemu evidentirane bit će dostupne do 3Q/2025.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1Q/2023. - uspostavljena platforma Pametna poljoprivreda: e-Savjetnik, sustav za centralno upravljanje komunikacijom te Nacionalni katalog poljoprivrednih edukacija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3Q/2023. - uspostavljen informacijski sustav </a:t>
            </a:r>
            <a:r>
              <a:rPr lang="hr-HR" sz="1600" dirty="0" err="1">
                <a:solidFill>
                  <a:srgbClr val="002060"/>
                </a:solidFill>
                <a:cs typeface="Arial" panose="020B0604020202020204" pitchFamily="34" charset="0"/>
              </a:rPr>
              <a:t>sljedivosti</a:t>
            </a: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 poljoprivrednih i prehrambenih proizvoda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3Q/2025. - digitalno dostupne sve javne usluge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3Q/2025. - provedena edukativno-informativna kampanja o sustavu </a:t>
            </a:r>
            <a:r>
              <a:rPr lang="hr-HR" sz="1600" dirty="0" err="1">
                <a:solidFill>
                  <a:srgbClr val="002060"/>
                </a:solidFill>
                <a:cs typeface="Arial" panose="020B0604020202020204" pitchFamily="34" charset="0"/>
              </a:rPr>
              <a:t>sljedivosti</a:t>
            </a:r>
            <a:endParaRPr lang="hr-HR" sz="1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hr-HR" dirty="0">
              <a:solidFill>
                <a:srgbClr val="002060"/>
              </a:solidFill>
            </a:endParaRPr>
          </a:p>
          <a:p>
            <a:pPr>
              <a:lnSpc>
                <a:spcPct val="115000"/>
              </a:lnSpc>
            </a:pPr>
            <a:endParaRPr lang="hr-HR" dirty="0">
              <a:solidFill>
                <a:srgbClr val="002060"/>
              </a:solidFill>
            </a:endParaRPr>
          </a:p>
          <a:p>
            <a:pPr algn="just"/>
            <a:endParaRPr lang="hr-HR" dirty="0">
              <a:solidFill>
                <a:srgbClr val="002060"/>
              </a:solidFill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686636"/>
              </p:ext>
            </p:extLst>
          </p:nvPr>
        </p:nvGraphicFramePr>
        <p:xfrm>
          <a:off x="235918" y="5202932"/>
          <a:ext cx="11720164" cy="3718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6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6370">
                <a:tc>
                  <a:txBody>
                    <a:bodyPr/>
                    <a:lstStyle/>
                    <a:p>
                      <a:endParaRPr lang="hr-HR" sz="1600" baseline="0" dirty="0">
                        <a:solidFill>
                          <a:srgbClr val="00206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68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1667"/>
          </a:xfrm>
          <a:solidFill>
            <a:srgbClr val="002060">
              <a:alpha val="97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R4 Unaprjeđenje sustava doniranja hrane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hr-HR" dirty="0"/>
              <a:t>www.poljoprivreda.gov.hr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0EF54337-5C29-4687-9A26-53D5A8DB514E}"/>
              </a:ext>
            </a:extLst>
          </p:cNvPr>
          <p:cNvSpPr txBox="1"/>
          <p:nvPr/>
        </p:nvSpPr>
        <p:spPr>
          <a:xfrm>
            <a:off x="404432" y="1397069"/>
            <a:ext cx="11064949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600" dirty="0">
                <a:solidFill>
                  <a:srgbClr val="002060"/>
                </a:solidFill>
              </a:rPr>
              <a:t>Cilj je unaprijediti sustav doniranja hrane kao važne sastavnice kružnog gospodarstva u poljoprivredno-prehrambenom sektoru kojom se istovremeno doprinosi smanjenju otpada od hrane s jedne strane te povećanju prehrambene sigurnosti siromašnijih skupina stanovništva s druge strane. </a:t>
            </a:r>
          </a:p>
          <a:p>
            <a:pPr algn="just"/>
            <a:endParaRPr lang="hr-HR" sz="1600" b="1" dirty="0">
              <a:solidFill>
                <a:srgbClr val="002060"/>
              </a:solidFill>
            </a:endParaRPr>
          </a:p>
          <a:p>
            <a:pPr algn="just"/>
            <a:r>
              <a:rPr lang="hr-HR" sz="1600" b="1" dirty="0">
                <a:solidFill>
                  <a:srgbClr val="002060"/>
                </a:solidFill>
              </a:rPr>
              <a:t>Ciljna skupina</a:t>
            </a:r>
            <a:r>
              <a:rPr lang="hr-HR" sz="1600" dirty="0">
                <a:solidFill>
                  <a:srgbClr val="002060"/>
                </a:solidFill>
              </a:rPr>
              <a:t>: MPOLJ, posrednici u </a:t>
            </a:r>
            <a:r>
              <a:rPr lang="hr-HR" sz="1600" dirty="0" err="1">
                <a:solidFill>
                  <a:srgbClr val="002060"/>
                </a:solidFill>
              </a:rPr>
              <a:t>doniranju</a:t>
            </a:r>
            <a:r>
              <a:rPr lang="hr-HR" sz="1600" dirty="0">
                <a:solidFill>
                  <a:srgbClr val="002060"/>
                </a:solidFill>
              </a:rPr>
              <a:t> hrane, neprofitne humanitarne organizacije, organizacije civilnog društva,</a:t>
            </a:r>
            <a:r>
              <a:rPr lang="pl-PL" sz="1600" dirty="0">
                <a:solidFill>
                  <a:srgbClr val="002060"/>
                </a:solidFill>
              </a:rPr>
              <a:t> subjekti u poslovanju s hranom, akademska i znanstvena zajednica</a:t>
            </a:r>
          </a:p>
          <a:p>
            <a:pPr>
              <a:lnSpc>
                <a:spcPct val="115000"/>
              </a:lnSpc>
            </a:pPr>
            <a:endParaRPr lang="hr-HR" sz="1600" b="1" dirty="0">
              <a:solidFill>
                <a:srgbClr val="002060"/>
              </a:solidFill>
            </a:endParaRPr>
          </a:p>
          <a:p>
            <a:pPr>
              <a:lnSpc>
                <a:spcPct val="115000"/>
              </a:lnSpc>
            </a:pPr>
            <a:r>
              <a:rPr lang="hr-HR" sz="1600" b="1" dirty="0">
                <a:solidFill>
                  <a:srgbClr val="002060"/>
                </a:solidFill>
              </a:rPr>
              <a:t>Investicija</a:t>
            </a:r>
          </a:p>
          <a:p>
            <a:pPr>
              <a:lnSpc>
                <a:spcPct val="115000"/>
              </a:lnSpc>
            </a:pPr>
            <a:r>
              <a:rPr lang="hr-HR" sz="1600" dirty="0">
                <a:solidFill>
                  <a:srgbClr val="002060"/>
                </a:solidFill>
              </a:rPr>
              <a:t>C1.5. R4-I1 Infrastrukturno opremanje banke hrane i posrednika u lancu </a:t>
            </a:r>
            <a:r>
              <a:rPr lang="hr-HR" sz="1600" dirty="0" err="1">
                <a:solidFill>
                  <a:srgbClr val="002060"/>
                </a:solidFill>
              </a:rPr>
              <a:t>doniranja</a:t>
            </a:r>
            <a:r>
              <a:rPr lang="hr-HR" sz="1600" dirty="0">
                <a:solidFill>
                  <a:srgbClr val="002060"/>
                </a:solidFill>
              </a:rPr>
              <a:t> hrane</a:t>
            </a:r>
          </a:p>
          <a:p>
            <a:pPr>
              <a:lnSpc>
                <a:spcPct val="115000"/>
              </a:lnSpc>
            </a:pPr>
            <a:endParaRPr lang="hr-HR" sz="1600" dirty="0">
              <a:solidFill>
                <a:srgbClr val="002060"/>
              </a:solidFill>
            </a:endParaRPr>
          </a:p>
          <a:p>
            <a:r>
              <a:rPr lang="hr-HR" sz="1600" b="1" dirty="0">
                <a:solidFill>
                  <a:srgbClr val="002060"/>
                </a:solidFill>
                <a:cs typeface="Arial" panose="020B0604020202020204" pitchFamily="34" charset="0"/>
              </a:rPr>
              <a:t>Izdvojeni pokazatelji:  </a:t>
            </a:r>
            <a:endParaRPr lang="hr-HR" sz="1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1Q/2022. - izrađen i objavljen Program potpore za infrastrukturno opremanje banke hrane i posrednika u lancu </a:t>
            </a:r>
            <a:r>
              <a:rPr lang="hr-HR" sz="1600" dirty="0" err="1">
                <a:solidFill>
                  <a:srgbClr val="002060"/>
                </a:solidFill>
                <a:cs typeface="Arial" panose="020B0604020202020204" pitchFamily="34" charset="0"/>
              </a:rPr>
              <a:t>doniranja</a:t>
            </a: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 hrane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2Q/2022. - pokrenuta internet platforma i nadograđeno tehničko rješenje za IT sustav za </a:t>
            </a:r>
            <a:r>
              <a:rPr lang="hr-HR" sz="1600" dirty="0" err="1">
                <a:solidFill>
                  <a:srgbClr val="002060"/>
                </a:solidFill>
                <a:cs typeface="Arial" panose="020B0604020202020204" pitchFamily="34" charset="0"/>
              </a:rPr>
              <a:t>doniranje</a:t>
            </a: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 hrane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2022. - potpisani dobrovoljni sporazumi za sprječavanje otpada od hrane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2023. -  provedene tri informativno-edukativne kampanje na temu prekomjernog bacanja hrane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do kraja 2023. - provedeni projekti infrastrukturnog opremanja banke hrane i posrednika u lancu </a:t>
            </a:r>
            <a:r>
              <a:rPr lang="hr-HR" sz="1600" dirty="0" err="1">
                <a:solidFill>
                  <a:srgbClr val="002060"/>
                </a:solidFill>
                <a:cs typeface="Arial" panose="020B0604020202020204" pitchFamily="34" charset="0"/>
              </a:rPr>
              <a:t>doniranja</a:t>
            </a:r>
            <a:r>
              <a:rPr lang="hr-HR" sz="1600" dirty="0">
                <a:solidFill>
                  <a:srgbClr val="002060"/>
                </a:solidFill>
                <a:cs typeface="Arial" panose="020B0604020202020204" pitchFamily="34" charset="0"/>
              </a:rPr>
              <a:t> hrane </a:t>
            </a:r>
          </a:p>
          <a:p>
            <a:pPr>
              <a:lnSpc>
                <a:spcPct val="115000"/>
              </a:lnSpc>
            </a:pPr>
            <a:endParaRPr lang="hr-HR" sz="1600" dirty="0">
              <a:solidFill>
                <a:srgbClr val="002060"/>
              </a:solidFill>
            </a:endParaRPr>
          </a:p>
          <a:p>
            <a:pPr algn="just"/>
            <a:endParaRPr lang="pl-PL" sz="1600" dirty="0">
              <a:solidFill>
                <a:srgbClr val="002060"/>
              </a:solidFill>
            </a:endParaRP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78613"/>
              </p:ext>
            </p:extLst>
          </p:nvPr>
        </p:nvGraphicFramePr>
        <p:xfrm>
          <a:off x="404432" y="4229572"/>
          <a:ext cx="11720164" cy="3407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28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r-HR" sz="1600" dirty="0">
                        <a:solidFill>
                          <a:srgbClr val="00206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115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1613</Words>
  <Application>Microsoft Office PowerPoint</Application>
  <PresentationFormat>Široki zaslon</PresentationFormat>
  <Paragraphs>178</Paragraphs>
  <Slides>11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Berlin Sans FB Demi</vt:lpstr>
      <vt:lpstr>Calibri</vt:lpstr>
      <vt:lpstr>Calibri Light</vt:lpstr>
      <vt:lpstr>Times New Roman</vt:lpstr>
      <vt:lpstr>Tema sustava Office</vt:lpstr>
      <vt:lpstr>PowerPoint prezentacija</vt:lpstr>
      <vt:lpstr>NACIONALNI PLAN OPORAVKA I OTPORNOSTI </vt:lpstr>
      <vt:lpstr>NPOO – KOMPONENTE I PODKOMPONENTE PROGRAMA </vt:lpstr>
      <vt:lpstr>Reforme i investicije unutar podkomponente  C1.5 Unaprjeđenje korištenja prirodnih resursa i jačanje lanca opskrbe hranom  </vt:lpstr>
      <vt:lpstr>C1 GOSPODARSTVO  Podkomponenta C1.5. Unaprjeđenje korištenja prirodnih resursa i jačanje lanca opskrbe hranom </vt:lpstr>
      <vt:lpstr>R1 Uspostava mreže logističke infrastrukture za jačanje proizvodno tržišnog lanca u sektoru voća i povrća </vt:lpstr>
      <vt:lpstr>R2 Unaprjeđenje sustava za restrukturiranje poljoprivrednog  zemljišta i komasaciju </vt:lpstr>
      <vt:lpstr>R3 Digitalna transformacija poljoprivrede </vt:lpstr>
      <vt:lpstr>R4 Unaprjeđenje sustava doniranja hrane</vt:lpstr>
      <vt:lpstr>ZAKLJUČNO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Zdravko Tušek</dc:creator>
  <cp:lastModifiedBy>Ministarstvo poljoprivrede</cp:lastModifiedBy>
  <cp:revision>58</cp:revision>
  <cp:lastPrinted>2021-05-05T16:01:36Z</cp:lastPrinted>
  <dcterms:created xsi:type="dcterms:W3CDTF">2021-03-26T15:29:23Z</dcterms:created>
  <dcterms:modified xsi:type="dcterms:W3CDTF">2021-05-06T15:39:55Z</dcterms:modified>
</cp:coreProperties>
</file>